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dvent Pro SemiBold"/>
      <p:regular r:id="rId26"/>
      <p:bold r:id="rId27"/>
      <p:italic r:id="rId28"/>
      <p:boldItalic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Fira Sans Condensed Medium"/>
      <p:regular r:id="rId34"/>
      <p:bold r:id="rId35"/>
      <p:italic r:id="rId36"/>
      <p:boldItalic r:id="rId37"/>
    </p:embeddedFont>
    <p:embeddedFont>
      <p:font typeface="Maven Pro"/>
      <p:regular r:id="rId38"/>
      <p:bold r:id="rId39"/>
    </p:embeddedFont>
    <p:embeddedFont>
      <p:font typeface="Share Tech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C071D4-3F94-47BB-B540-ECC10B691408}">
  <a:tblStyle styleId="{74C071D4-3F94-47BB-B540-ECC10B6914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A98BD04-932B-4206-ADAD-C585C567E76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hareTech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dventPro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AdventProSemiBold-italic.fntdata"/><Relationship Id="rId27" Type="http://schemas.openxmlformats.org/officeDocument/2006/relationships/font" Target="fonts/AdventPro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dventPro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8.xml"/><Relationship Id="rId35" Type="http://schemas.openxmlformats.org/officeDocument/2006/relationships/font" Target="fonts/FiraSansCondensedMedium-bold.fntdata"/><Relationship Id="rId12" Type="http://schemas.openxmlformats.org/officeDocument/2006/relationships/slide" Target="slides/slide7.xml"/><Relationship Id="rId34" Type="http://schemas.openxmlformats.org/officeDocument/2006/relationships/font" Target="fonts/FiraSansCondensedMedium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Condensed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CondensedMedium-italic.fntdata"/><Relationship Id="rId17" Type="http://schemas.openxmlformats.org/officeDocument/2006/relationships/slide" Target="slides/slide12.xml"/><Relationship Id="rId39" Type="http://schemas.openxmlformats.org/officeDocument/2006/relationships/font" Target="fonts/MavenPro-bold.fntdata"/><Relationship Id="rId16" Type="http://schemas.openxmlformats.org/officeDocument/2006/relationships/slide" Target="slides/slide11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71468e087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71468e087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70cba2f1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70cba2f1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71468e087f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71468e087f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71468e087f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371468e087f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71468e087f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71468e087f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1468e087f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71468e087f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71468e087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71468e087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71468e087f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71468e087f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468e087f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371468e087f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71468e087f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371468e087f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6f53f5692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6f53f5692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6f4fc26f2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6f4fc26f2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71468e08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71468e08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71468e087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71468e08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70b3d5df5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70b3d5df5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71468e087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71468e087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71468e087f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71468e087f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6c4305b0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6c4305b0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1" name="Google Shape;271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3" name="Google Shape;283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0" name="Google Shape;310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6" name="Google Shape;376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2" name="Google Shape;412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github.com/JeffSackmann/tennis_wta" TargetMode="External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/>
          <p:nvPr>
            <p:ph idx="1" type="subTitle"/>
          </p:nvPr>
        </p:nvSpPr>
        <p:spPr>
          <a:xfrm>
            <a:off x="1539000" y="3238775"/>
            <a:ext cx="6066000" cy="17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lang="en"/>
              <a:t>ondong Xiang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 Zhou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Yuqi Gu</a:t>
            </a:r>
            <a:endParaRPr/>
          </a:p>
        </p:txBody>
      </p:sp>
      <p:sp>
        <p:nvSpPr>
          <p:cNvPr id="432" name="Google Shape;432;p23"/>
          <p:cNvSpPr txBox="1"/>
          <p:nvPr>
            <p:ph type="ctrTitle"/>
          </p:nvPr>
        </p:nvSpPr>
        <p:spPr>
          <a:xfrm>
            <a:off x="1036350" y="772075"/>
            <a:ext cx="7071300" cy="9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C723F"/>
                </a:solidFill>
              </a:rPr>
              <a:t>Women's Tennis Insights</a:t>
            </a:r>
            <a:endParaRPr sz="4600">
              <a:solidFill>
                <a:srgbClr val="FC723F"/>
              </a:solidFill>
            </a:endParaRPr>
          </a:p>
        </p:txBody>
      </p:sp>
      <p:sp>
        <p:nvSpPr>
          <p:cNvPr id="433" name="Google Shape;433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0" name="Google Shape;440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3" name="Google Shape;443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6" name="Google Shape;446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2" name="Google Shape;452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23"/>
          <p:cNvSpPr txBox="1"/>
          <p:nvPr>
            <p:ph type="ctrTitle"/>
          </p:nvPr>
        </p:nvSpPr>
        <p:spPr>
          <a:xfrm>
            <a:off x="1477500" y="1714363"/>
            <a:ext cx="6189000" cy="9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Deck 2: </a:t>
            </a:r>
            <a:r>
              <a:rPr lang="en" sz="3600"/>
              <a:t>Project</a:t>
            </a:r>
            <a:r>
              <a:rPr lang="en" sz="3600"/>
              <a:t> </a:t>
            </a:r>
            <a:r>
              <a:rPr lang="en" sz="3600"/>
              <a:t>Plan</a:t>
            </a:r>
            <a:endParaRPr sz="3600"/>
          </a:p>
        </p:txBody>
      </p:sp>
      <p:sp>
        <p:nvSpPr>
          <p:cNvPr id="455" name="Google Shape;455;p23"/>
          <p:cNvSpPr txBox="1"/>
          <p:nvPr/>
        </p:nvSpPr>
        <p:spPr>
          <a:xfrm>
            <a:off x="3503700" y="2782700"/>
            <a:ext cx="2136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CFCC"/>
                </a:solidFill>
                <a:latin typeface="Maven Pro"/>
                <a:ea typeface="Maven Pro"/>
                <a:cs typeface="Maven Pro"/>
                <a:sym typeface="Maven Pro"/>
              </a:rPr>
              <a:t>Jul 24,2025</a:t>
            </a:r>
            <a:endParaRPr sz="1800">
              <a:solidFill>
                <a:srgbClr val="00CFCC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00" y="773550"/>
            <a:ext cx="8902199" cy="432670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2"/>
          <p:cNvSpPr txBox="1"/>
          <p:nvPr>
            <p:ph idx="4" type="ctrTitle"/>
          </p:nvPr>
        </p:nvSpPr>
        <p:spPr>
          <a:xfrm>
            <a:off x="670725" y="247650"/>
            <a:ext cx="6746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Gantt Chart</a:t>
            </a:r>
            <a:r>
              <a:rPr lang="en">
                <a:solidFill>
                  <a:srgbClr val="C65911"/>
                </a:solidFill>
              </a:rPr>
              <a:t> </a:t>
            </a:r>
            <a:r>
              <a:rPr lang="en"/>
              <a:t>with Task Breakdown</a:t>
            </a:r>
            <a:endParaRPr>
              <a:solidFill>
                <a:srgbClr val="FF9973"/>
              </a:solidFill>
            </a:endParaRPr>
          </a:p>
        </p:txBody>
      </p:sp>
      <p:pic>
        <p:nvPicPr>
          <p:cNvPr id="604" name="Google Shape;604;p32" title="tenni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25" y="336450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2"/>
          <p:cNvSpPr txBox="1"/>
          <p:nvPr/>
        </p:nvSpPr>
        <p:spPr>
          <a:xfrm>
            <a:off x="7999489" y="293198"/>
            <a:ext cx="9198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Maven Pro"/>
                <a:ea typeface="Maven Pro"/>
                <a:cs typeface="Maven Pro"/>
                <a:sym typeface="Maven Pro"/>
              </a:rPr>
              <a:t>*subject to change</a:t>
            </a:r>
            <a:endParaRPr sz="1000">
              <a:solidFill>
                <a:schemeClr val="accent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3"/>
          <p:cNvSpPr txBox="1"/>
          <p:nvPr>
            <p:ph type="ctrTitle"/>
          </p:nvPr>
        </p:nvSpPr>
        <p:spPr>
          <a:xfrm>
            <a:off x="278775" y="702525"/>
            <a:ext cx="6457500" cy="21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Project Structure</a:t>
            </a:r>
            <a:endParaRPr/>
          </a:p>
        </p:txBody>
      </p:sp>
      <p:sp>
        <p:nvSpPr>
          <p:cNvPr id="611" name="Google Shape;611;p33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3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3" name="Google Shape;613;p33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3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" name="Google Shape;615;p33"/>
          <p:cNvCxnSpPr>
            <a:stCxn id="611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4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Project Structure - </a:t>
            </a:r>
            <a:r>
              <a:rPr lang="en">
                <a:solidFill>
                  <a:srgbClr val="FF9973"/>
                </a:solidFill>
              </a:rPr>
              <a:t>Visualization</a:t>
            </a:r>
            <a:endParaRPr>
              <a:solidFill>
                <a:srgbClr val="FF9973"/>
              </a:solidFill>
            </a:endParaRPr>
          </a:p>
        </p:txBody>
      </p:sp>
      <p:cxnSp>
        <p:nvCxnSpPr>
          <p:cNvPr id="621" name="Google Shape;621;p34"/>
          <p:cNvCxnSpPr>
            <a:stCxn id="622" idx="1"/>
          </p:cNvCxnSpPr>
          <p:nvPr/>
        </p:nvCxnSpPr>
        <p:spPr>
          <a:xfrm>
            <a:off x="931233" y="1180125"/>
            <a:ext cx="3279300" cy="327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34"/>
          <p:cNvCxnSpPr>
            <a:stCxn id="624" idx="3"/>
          </p:cNvCxnSpPr>
          <p:nvPr/>
        </p:nvCxnSpPr>
        <p:spPr>
          <a:xfrm rot="5400000">
            <a:off x="4965747" y="1577925"/>
            <a:ext cx="3315000" cy="31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4"/>
          <p:cNvSpPr/>
          <p:nvPr/>
        </p:nvSpPr>
        <p:spPr>
          <a:xfrm>
            <a:off x="542634" y="33322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34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4"/>
          <p:cNvSpPr txBox="1"/>
          <p:nvPr/>
        </p:nvSpPr>
        <p:spPr>
          <a:xfrm>
            <a:off x="770000" y="1668100"/>
            <a:ext cx="53793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Coverage: The main events of the official WTA Tour.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Tournament levels: High-level tournaments, including Grand Slams, WTA 1000, etc.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Player level: Top professional players, higher world rankings.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29" name="Google Shape;629;p34"/>
          <p:cNvSpPr txBox="1"/>
          <p:nvPr/>
        </p:nvSpPr>
        <p:spPr>
          <a:xfrm>
            <a:off x="834475" y="3453425"/>
            <a:ext cx="5266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Coverage: Qualifying rounds before the WTA main events, as well as ITF.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Tournament level: Below the main tour level, serving as entry-level.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Player level: Newly turned professional players, lower-ranked players.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630" name="Google Shape;630;p34"/>
          <p:cNvSpPr txBox="1"/>
          <p:nvPr/>
        </p:nvSpPr>
        <p:spPr>
          <a:xfrm>
            <a:off x="770000" y="11801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1. WTA Tour-level match data</a:t>
            </a:r>
            <a:endParaRPr/>
          </a:p>
        </p:txBody>
      </p:sp>
      <p:sp>
        <p:nvSpPr>
          <p:cNvPr id="631" name="Google Shape;631;p34"/>
          <p:cNvSpPr txBox="1"/>
          <p:nvPr/>
        </p:nvSpPr>
        <p:spPr>
          <a:xfrm>
            <a:off x="834475" y="29700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2. ITF and WTA Qualifying match data</a:t>
            </a:r>
            <a:endParaRPr/>
          </a:p>
        </p:txBody>
      </p:sp>
      <p:pic>
        <p:nvPicPr>
          <p:cNvPr id="632" name="Google Shape;632;p34"/>
          <p:cNvPicPr preferRelativeResize="0"/>
          <p:nvPr/>
        </p:nvPicPr>
        <p:blipFill rotWithShape="1">
          <a:blip r:embed="rId4">
            <a:alphaModFix/>
          </a:blip>
          <a:srcRect b="0" l="0" r="0" t="931"/>
          <a:stretch/>
        </p:blipFill>
        <p:spPr>
          <a:xfrm>
            <a:off x="6100925" y="1028250"/>
            <a:ext cx="3043075" cy="4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5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Project Structure</a:t>
            </a:r>
            <a:r>
              <a:rPr lang="en">
                <a:solidFill>
                  <a:schemeClr val="accent3"/>
                </a:solidFill>
              </a:rPr>
              <a:t> - Visualization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638" name="Google Shape;638;p35"/>
          <p:cNvSpPr/>
          <p:nvPr/>
        </p:nvSpPr>
        <p:spPr>
          <a:xfrm>
            <a:off x="466434" y="31036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35"/>
          <p:cNvSpPr/>
          <p:nvPr/>
        </p:nvSpPr>
        <p:spPr>
          <a:xfrm>
            <a:off x="8205834" y="27321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35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1" name="Google Shape;641;p35"/>
          <p:cNvGraphicFramePr/>
          <p:nvPr/>
        </p:nvGraphicFramePr>
        <p:xfrm>
          <a:off x="66225" y="113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{5A98BD04-932B-4206-ADAD-C585C567E76D}</a:tableStyleId>
              </a:tblPr>
              <a:tblGrid>
                <a:gridCol w="755100"/>
                <a:gridCol w="876275"/>
                <a:gridCol w="1202550"/>
                <a:gridCol w="689825"/>
                <a:gridCol w="1155950"/>
                <a:gridCol w="829675"/>
                <a:gridCol w="764425"/>
                <a:gridCol w="1090675"/>
                <a:gridCol w="764425"/>
                <a:gridCol w="829675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tourney_id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tourney_name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surface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draw_size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tourney_level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tourney_date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match_num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winner_id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winner_seed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winner_entry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2024-9900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United Cup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Hard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18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I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20240101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299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216347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2" name="Google Shape;642;p35"/>
          <p:cNvGraphicFramePr/>
          <p:nvPr/>
        </p:nvGraphicFramePr>
        <p:xfrm>
          <a:off x="56688" y="191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{5A98BD04-932B-4206-ADAD-C585C567E76D}</a:tableStyleId>
              </a:tblPr>
              <a:tblGrid>
                <a:gridCol w="821225"/>
                <a:gridCol w="830550"/>
                <a:gridCol w="1213175"/>
                <a:gridCol w="699900"/>
                <a:gridCol w="1157175"/>
                <a:gridCol w="821225"/>
                <a:gridCol w="755900"/>
                <a:gridCol w="1091850"/>
                <a:gridCol w="755900"/>
                <a:gridCol w="821225"/>
              </a:tblGrid>
              <a:tr h="13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winner_name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winner_hand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winner_ht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winner_ioc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winner_age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loser_id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loser_seed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loser_entry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loser_name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loser_hand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Iga Swiatek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176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POL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22.5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201493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Angelique Kerber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3" name="Google Shape;643;p35"/>
          <p:cNvGraphicFramePr/>
          <p:nvPr/>
        </p:nvGraphicFramePr>
        <p:xfrm>
          <a:off x="56700" y="276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{5A98BD04-932B-4206-ADAD-C585C567E76D}</a:tableStyleId>
              </a:tblPr>
              <a:tblGrid>
                <a:gridCol w="765225"/>
                <a:gridCol w="830550"/>
                <a:gridCol w="1222500"/>
                <a:gridCol w="699900"/>
                <a:gridCol w="1157175"/>
                <a:gridCol w="830550"/>
                <a:gridCol w="765225"/>
                <a:gridCol w="1101175"/>
                <a:gridCol w="765225"/>
                <a:gridCol w="8305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loser_ht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loser_ioc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loser_age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score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best_of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round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minutes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w_ace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w_df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w_svpt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173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GER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35.9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6-3 6-0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F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70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59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4" name="Google Shape;644;p35"/>
          <p:cNvGraphicFramePr/>
          <p:nvPr/>
        </p:nvGraphicFramePr>
        <p:xfrm>
          <a:off x="56700" y="354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{5A98BD04-932B-4206-ADAD-C585C567E76D}</a:tableStyleId>
              </a:tblPr>
              <a:tblGrid>
                <a:gridCol w="765225"/>
                <a:gridCol w="830550"/>
                <a:gridCol w="1222500"/>
                <a:gridCol w="699900"/>
                <a:gridCol w="1157175"/>
                <a:gridCol w="830550"/>
                <a:gridCol w="765225"/>
                <a:gridCol w="1101175"/>
                <a:gridCol w="765225"/>
                <a:gridCol w="8305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w_1stIn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w_1stWon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w_2ndWon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w_SvGms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w_bpSaved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w_bpFaced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l_ace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l_df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l_svpt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l_1stIn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43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31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0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42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27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45" name="Google Shape;645;p35"/>
          <p:cNvGraphicFramePr/>
          <p:nvPr/>
        </p:nvGraphicFramePr>
        <p:xfrm>
          <a:off x="66225" y="431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{5A98BD04-932B-4206-ADAD-C585C567E76D}</a:tableStyleId>
              </a:tblPr>
              <a:tblGrid>
                <a:gridCol w="757475"/>
                <a:gridCol w="841625"/>
                <a:gridCol w="1094125"/>
                <a:gridCol w="738775"/>
                <a:gridCol w="1084775"/>
                <a:gridCol w="888400"/>
                <a:gridCol w="1327900"/>
                <a:gridCol w="1038025"/>
                <a:gridCol w="11970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l_1stWon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l_2ndWon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l_SvGms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l_bpSaved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l_bpFaced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winner_rank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winner_rank_points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loser_rank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loser_rank_points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9505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36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Project Structure - Visualization</a:t>
            </a:r>
            <a:endParaRPr>
              <a:solidFill>
                <a:srgbClr val="FF9973"/>
              </a:solidFill>
            </a:endParaRPr>
          </a:p>
        </p:txBody>
      </p:sp>
      <p:cxnSp>
        <p:nvCxnSpPr>
          <p:cNvPr id="651" name="Google Shape;651;p36"/>
          <p:cNvCxnSpPr>
            <a:stCxn id="652" idx="3"/>
          </p:cNvCxnSpPr>
          <p:nvPr/>
        </p:nvCxnSpPr>
        <p:spPr>
          <a:xfrm rot="5400000">
            <a:off x="4965747" y="1577925"/>
            <a:ext cx="3315000" cy="31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/>
          <p:nvPr/>
        </p:nvSpPr>
        <p:spPr>
          <a:xfrm>
            <a:off x="542634" y="33322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6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36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6"/>
          <p:cNvSpPr txBox="1"/>
          <p:nvPr/>
        </p:nvSpPr>
        <p:spPr>
          <a:xfrm>
            <a:off x="663800" y="972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</a:t>
            </a:r>
            <a:r>
              <a:rPr lang="en">
                <a:solidFill>
                  <a:schemeClr val="lt1"/>
                </a:solidFill>
              </a:rPr>
              <a:t>eneral viewing and reporting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657" name="Google Shape;657;p36"/>
          <p:cNvGraphicFramePr/>
          <p:nvPr/>
        </p:nvGraphicFramePr>
        <p:xfrm>
          <a:off x="712975" y="1372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{5A98BD04-932B-4206-ADAD-C585C567E76D}</a:tableStyleId>
              </a:tblPr>
              <a:tblGrid>
                <a:gridCol w="1833725"/>
                <a:gridCol w="2367250"/>
              </a:tblGrid>
              <a:tr h="22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tourney_id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Tournament identifier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winner_seed, loser_seed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Seed number (contextual)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winner_name, loser_name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Player names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winner_ioc, loser_ioc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Country code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winner_ht, loser_ht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Height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winner_hand, loser_hand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Playing hand (R/L)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winner_entry, loser_entry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Entry type (e.g., Q, WC)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tourney_name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Tournament name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tourney_date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Date of tournament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score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Match score (formatted text)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round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Match round (e.g., R32, SF)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minutes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Match duration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58" name="Google Shape;6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143" y="1048350"/>
            <a:ext cx="4000257" cy="41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7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Project Structure - Visualization</a:t>
            </a:r>
            <a:endParaRPr>
              <a:solidFill>
                <a:srgbClr val="FF9973"/>
              </a:solidFill>
            </a:endParaRPr>
          </a:p>
        </p:txBody>
      </p:sp>
      <p:cxnSp>
        <p:nvCxnSpPr>
          <p:cNvPr id="664" name="Google Shape;664;p37"/>
          <p:cNvCxnSpPr>
            <a:stCxn id="665" idx="3"/>
          </p:cNvCxnSpPr>
          <p:nvPr/>
        </p:nvCxnSpPr>
        <p:spPr>
          <a:xfrm rot="5400000">
            <a:off x="4965747" y="1577925"/>
            <a:ext cx="3315000" cy="31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37"/>
          <p:cNvSpPr/>
          <p:nvPr/>
        </p:nvSpPr>
        <p:spPr>
          <a:xfrm>
            <a:off x="542634" y="33322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7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37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7"/>
          <p:cNvSpPr txBox="1"/>
          <p:nvPr/>
        </p:nvSpPr>
        <p:spPr>
          <a:xfrm>
            <a:off x="618825" y="989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Analytical player ability 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670" name="Google Shape;670;p37"/>
          <p:cNvGraphicFramePr/>
          <p:nvPr/>
        </p:nvGraphicFramePr>
        <p:xfrm>
          <a:off x="663800" y="1408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{5A98BD04-932B-4206-ADAD-C585C567E76D}</a:tableStyleId>
              </a:tblPr>
              <a:tblGrid>
                <a:gridCol w="2128000"/>
                <a:gridCol w="2266950"/>
              </a:tblGrid>
              <a:tr h="2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winner_rank_points, loser_rank_points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WTA ranking points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winner_rank, loser_rank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Current WTA rankings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winner_id, loser_id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Unique player IDs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winner_age, loser_age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Player age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w_svpt, l_svpt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Total service points played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w_SvGms, l_SvGms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Service games played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w_df, l_df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Double faults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w_ace, l_ace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Aces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w_2ndWon, l_2ndWon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Second-serve points won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w_1stWon, l_1stWon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First-serve points won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w_1stIn, l_1stIn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First serves in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surface 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</a:rPr>
                        <a:t> Surface type (influences playing style)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71" name="Google Shape;6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143" y="989475"/>
            <a:ext cx="3744857" cy="4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8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Project Structure - Visualization</a:t>
            </a:r>
            <a:endParaRPr>
              <a:solidFill>
                <a:srgbClr val="FF9973"/>
              </a:solidFill>
            </a:endParaRPr>
          </a:p>
        </p:txBody>
      </p:sp>
      <p:cxnSp>
        <p:nvCxnSpPr>
          <p:cNvPr id="677" name="Google Shape;677;p38"/>
          <p:cNvCxnSpPr>
            <a:stCxn id="678" idx="3"/>
          </p:cNvCxnSpPr>
          <p:nvPr/>
        </p:nvCxnSpPr>
        <p:spPr>
          <a:xfrm rot="5400000">
            <a:off x="4965747" y="1577925"/>
            <a:ext cx="3315000" cy="312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/>
          <p:nvPr/>
        </p:nvSpPr>
        <p:spPr>
          <a:xfrm>
            <a:off x="542634" y="33322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8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38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38"/>
          <p:cNvSpPr txBox="1"/>
          <p:nvPr/>
        </p:nvSpPr>
        <p:spPr>
          <a:xfrm>
            <a:off x="827600" y="1320500"/>
            <a:ext cx="42621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1. </a:t>
            </a:r>
            <a:r>
              <a:rPr b="1" lang="en" sz="1100">
                <a:solidFill>
                  <a:schemeClr val="lt1"/>
                </a:solidFill>
              </a:rPr>
              <a:t>Player Win Rate Leaderboard</a:t>
            </a:r>
            <a:br>
              <a:rPr b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Chart Type</a:t>
            </a:r>
            <a:r>
              <a:rPr lang="en" sz="1100">
                <a:solidFill>
                  <a:schemeClr val="lt1"/>
                </a:solidFill>
              </a:rPr>
              <a:t>: Bar chart, ranked table (with player icons)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2. </a:t>
            </a:r>
            <a:r>
              <a:rPr b="1" lang="en" sz="1100">
                <a:solidFill>
                  <a:schemeClr val="lt1"/>
                </a:solidFill>
              </a:rPr>
              <a:t>ACE / Double Fault Leaderboards</a:t>
            </a:r>
            <a:br>
              <a:rPr b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Chart Type</a:t>
            </a:r>
            <a:r>
              <a:rPr lang="en" sz="1100">
                <a:solidFill>
                  <a:schemeClr val="lt1"/>
                </a:solidFill>
              </a:rPr>
              <a:t>: Bar chart, TOP 10 leaderboard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3. </a:t>
            </a:r>
            <a:r>
              <a:rPr b="1" lang="en" sz="1100">
                <a:solidFill>
                  <a:schemeClr val="lt1"/>
                </a:solidFill>
              </a:rPr>
              <a:t>First Serve Percentage &amp; Win Rate Comparison</a:t>
            </a:r>
            <a:br>
              <a:rPr b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Chart Type</a:t>
            </a:r>
            <a:r>
              <a:rPr lang="en" sz="1100">
                <a:solidFill>
                  <a:schemeClr val="lt1"/>
                </a:solidFill>
              </a:rPr>
              <a:t>: Scatter plot, grouped column chart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4. </a:t>
            </a:r>
            <a:r>
              <a:rPr b="1" lang="en" sz="1100">
                <a:solidFill>
                  <a:schemeClr val="lt1"/>
                </a:solidFill>
              </a:rPr>
              <a:t>Wins and Participation by Country</a:t>
            </a:r>
            <a:br>
              <a:rPr b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Chart Type</a:t>
            </a:r>
            <a:r>
              <a:rPr lang="en" sz="1100">
                <a:solidFill>
                  <a:schemeClr val="lt1"/>
                </a:solidFill>
              </a:rPr>
              <a:t>: Map, donut chart</a:t>
            </a:r>
            <a:br>
              <a:rPr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Purpose</a:t>
            </a:r>
            <a:r>
              <a:rPr lang="en" sz="1100">
                <a:solidFill>
                  <a:schemeClr val="lt1"/>
                </a:solidFill>
              </a:rPr>
              <a:t>: Analyze which countries have the most active players and highest win rates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5. </a:t>
            </a:r>
            <a:r>
              <a:rPr b="1" lang="en" sz="1100">
                <a:solidFill>
                  <a:schemeClr val="lt1"/>
                </a:solidFill>
              </a:rPr>
              <a:t>Match Duration Trends</a:t>
            </a:r>
            <a:br>
              <a:rPr b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Chart Type</a:t>
            </a:r>
            <a:r>
              <a:rPr lang="en" sz="1100">
                <a:solidFill>
                  <a:schemeClr val="lt1"/>
                </a:solidFill>
              </a:rPr>
              <a:t>: Line chart, box plot (by round)</a:t>
            </a:r>
            <a:br>
              <a:rPr lang="en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6. </a:t>
            </a:r>
            <a:r>
              <a:rPr b="1" lang="en" sz="1100">
                <a:solidFill>
                  <a:schemeClr val="lt1"/>
                </a:solidFill>
              </a:rPr>
              <a:t>Key Stats vs. Match Outcomes</a:t>
            </a:r>
            <a:br>
              <a:rPr b="1" lang="en" sz="1100">
                <a:solidFill>
                  <a:schemeClr val="lt1"/>
                </a:solidFill>
              </a:rPr>
            </a:br>
            <a:r>
              <a:rPr lang="en" sz="1100">
                <a:solidFill>
                  <a:schemeClr val="lt1"/>
                </a:solidFill>
              </a:rPr>
              <a:t> </a:t>
            </a:r>
            <a:r>
              <a:rPr b="1" lang="en" sz="1100">
                <a:solidFill>
                  <a:schemeClr val="lt1"/>
                </a:solidFill>
              </a:rPr>
              <a:t>Chart Type</a:t>
            </a:r>
            <a:r>
              <a:rPr lang="en" sz="1100">
                <a:solidFill>
                  <a:schemeClr val="lt1"/>
                </a:solidFill>
              </a:rPr>
              <a:t>: Heatmap, radar chart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4">
            <a:alphaModFix/>
          </a:blip>
          <a:srcRect b="0" l="4055" r="7962" t="0"/>
          <a:stretch/>
        </p:blipFill>
        <p:spPr>
          <a:xfrm>
            <a:off x="5089700" y="1320500"/>
            <a:ext cx="4054175" cy="38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9"/>
          <p:cNvSpPr txBox="1"/>
          <p:nvPr>
            <p:ph idx="4" type="ctrTitle"/>
          </p:nvPr>
        </p:nvSpPr>
        <p:spPr>
          <a:xfrm>
            <a:off x="618825" y="411675"/>
            <a:ext cx="6773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Project Structure - Website with Power Bi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689" name="Google Shape;689;p39"/>
          <p:cNvSpPr/>
          <p:nvPr/>
        </p:nvSpPr>
        <p:spPr>
          <a:xfrm>
            <a:off x="542634" y="33322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9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1" name="Google Shape;691;p39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39"/>
          <p:cNvSpPr txBox="1"/>
          <p:nvPr/>
        </p:nvSpPr>
        <p:spPr>
          <a:xfrm>
            <a:off x="618825" y="1431125"/>
            <a:ext cx="4750800" cy="30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Login required</a:t>
            </a: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even when embedded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Users without Power BI accounts </a:t>
            </a:r>
            <a: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cannot view reports</a:t>
            </a:r>
            <a:endParaRPr b="1"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University account </a:t>
            </a:r>
            <a: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cannot publish to web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Share Tech"/>
              <a:buChar char="○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Requires admin to enable</a:t>
            </a:r>
            <a:endParaRPr b="1"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Contradicts our goal of </a:t>
            </a:r>
            <a: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public access for all users</a:t>
            </a:r>
            <a:endParaRPr b="1"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Personal account needs </a:t>
            </a:r>
            <a: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Power BI Pro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Share Tech"/>
              <a:ea typeface="Share Tech"/>
              <a:cs typeface="Share Tech"/>
              <a:sym typeface="Share Tech"/>
            </a:endParaRPr>
          </a:p>
        </p:txBody>
      </p:sp>
      <p:pic>
        <p:nvPicPr>
          <p:cNvPr id="693" name="Google Shape;6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525" y="1034275"/>
            <a:ext cx="3316810" cy="31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0"/>
          <p:cNvSpPr txBox="1"/>
          <p:nvPr>
            <p:ph idx="4" type="ctrTitle"/>
          </p:nvPr>
        </p:nvSpPr>
        <p:spPr>
          <a:xfrm>
            <a:off x="618825" y="411675"/>
            <a:ext cx="7333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Project Structure - Website with </a:t>
            </a:r>
            <a:r>
              <a:rPr lang="en">
                <a:solidFill>
                  <a:srgbClr val="FF9973"/>
                </a:solidFill>
              </a:rPr>
              <a:t>Open Source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699" name="Google Shape;699;p40"/>
          <p:cNvSpPr/>
          <p:nvPr/>
        </p:nvSpPr>
        <p:spPr>
          <a:xfrm>
            <a:off x="542634" y="33322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0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40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0"/>
          <p:cNvPicPr preferRelativeResize="0"/>
          <p:nvPr/>
        </p:nvPicPr>
        <p:blipFill rotWithShape="1">
          <a:blip r:embed="rId4">
            <a:alphaModFix/>
          </a:blip>
          <a:srcRect b="22892" l="0" r="0" t="17022"/>
          <a:stretch/>
        </p:blipFill>
        <p:spPr>
          <a:xfrm>
            <a:off x="582950" y="3465821"/>
            <a:ext cx="2666025" cy="841004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0"/>
          <p:cNvSpPr txBox="1"/>
          <p:nvPr/>
        </p:nvSpPr>
        <p:spPr>
          <a:xfrm>
            <a:off x="811313" y="4254950"/>
            <a:ext cx="2169000" cy="5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metabase.nightfae.com</a:t>
            </a:r>
            <a:endParaRPr sz="1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704" name="Google Shape;704;p40"/>
          <p:cNvCxnSpPr/>
          <p:nvPr/>
        </p:nvCxnSpPr>
        <p:spPr>
          <a:xfrm flipH="1">
            <a:off x="3388900" y="1592550"/>
            <a:ext cx="21300" cy="314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5" name="Google Shape;705;p40"/>
          <p:cNvPicPr preferRelativeResize="0"/>
          <p:nvPr/>
        </p:nvPicPr>
        <p:blipFill rotWithShape="1">
          <a:blip r:embed="rId5">
            <a:alphaModFix/>
          </a:blip>
          <a:srcRect b="23559" l="0" r="0" t="16355"/>
          <a:stretch/>
        </p:blipFill>
        <p:spPr>
          <a:xfrm>
            <a:off x="3671125" y="1910425"/>
            <a:ext cx="2214174" cy="997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1125" y="3179827"/>
            <a:ext cx="2214186" cy="128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40"/>
          <p:cNvCxnSpPr/>
          <p:nvPr/>
        </p:nvCxnSpPr>
        <p:spPr>
          <a:xfrm flipH="1">
            <a:off x="6192225" y="1592550"/>
            <a:ext cx="21300" cy="3142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8" name="Google Shape;70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9625" y="1897350"/>
            <a:ext cx="2268651" cy="123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0"/>
          <p:cNvPicPr preferRelativeResize="0"/>
          <p:nvPr/>
        </p:nvPicPr>
        <p:blipFill rotWithShape="1">
          <a:blip r:embed="rId8">
            <a:alphaModFix/>
          </a:blip>
          <a:srcRect b="18243" l="0" r="0" t="17563"/>
          <a:stretch/>
        </p:blipFill>
        <p:spPr>
          <a:xfrm>
            <a:off x="6383650" y="3409550"/>
            <a:ext cx="2440476" cy="9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0"/>
          <p:cNvPicPr preferRelativeResize="0"/>
          <p:nvPr/>
        </p:nvPicPr>
        <p:blipFill rotWithShape="1">
          <a:blip r:embed="rId9">
            <a:alphaModFix/>
          </a:blip>
          <a:srcRect b="34352" l="0" r="0" t="35428"/>
          <a:stretch/>
        </p:blipFill>
        <p:spPr>
          <a:xfrm>
            <a:off x="562788" y="2062815"/>
            <a:ext cx="2666032" cy="805662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0"/>
          <p:cNvSpPr txBox="1"/>
          <p:nvPr/>
        </p:nvSpPr>
        <p:spPr>
          <a:xfrm>
            <a:off x="1166525" y="1213300"/>
            <a:ext cx="21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Visualization</a:t>
            </a:r>
            <a:endParaRPr b="1" sz="20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12" name="Google Shape;712;p40"/>
          <p:cNvSpPr txBox="1"/>
          <p:nvPr/>
        </p:nvSpPr>
        <p:spPr>
          <a:xfrm>
            <a:off x="3864750" y="1258975"/>
            <a:ext cx="21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Database &amp; Cloud</a:t>
            </a:r>
            <a:endParaRPr b="1" sz="18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13" name="Google Shape;713;p40"/>
          <p:cNvSpPr txBox="1"/>
          <p:nvPr/>
        </p:nvSpPr>
        <p:spPr>
          <a:xfrm>
            <a:off x="7001700" y="1346825"/>
            <a:ext cx="14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Front-End</a:t>
            </a:r>
            <a:endParaRPr b="1" sz="18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1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Project Structure - Website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719" name="Google Shape;719;p41"/>
          <p:cNvSpPr/>
          <p:nvPr/>
        </p:nvSpPr>
        <p:spPr>
          <a:xfrm>
            <a:off x="542634" y="33322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41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475" y="989475"/>
            <a:ext cx="5866051" cy="34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1"/>
          <p:cNvSpPr txBox="1"/>
          <p:nvPr/>
        </p:nvSpPr>
        <p:spPr>
          <a:xfrm>
            <a:off x="3081600" y="4508625"/>
            <a:ext cx="2980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https://w.nightfae.com/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/>
          <p:cNvSpPr txBox="1"/>
          <p:nvPr>
            <p:ph idx="13" type="ctrTitle"/>
          </p:nvPr>
        </p:nvSpPr>
        <p:spPr>
          <a:xfrm>
            <a:off x="6316200" y="3482700"/>
            <a:ext cx="2754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461" name="Google Shape;461;p24"/>
          <p:cNvSpPr txBox="1"/>
          <p:nvPr>
            <p:ph idx="4" type="ctrTitle"/>
          </p:nvPr>
        </p:nvSpPr>
        <p:spPr>
          <a:xfrm>
            <a:off x="3098375" y="3465625"/>
            <a:ext cx="305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Code Management</a:t>
            </a:r>
            <a:endParaRPr/>
          </a:p>
        </p:txBody>
      </p:sp>
      <p:sp>
        <p:nvSpPr>
          <p:cNvPr id="462" name="Google Shape;462;p24"/>
          <p:cNvSpPr txBox="1"/>
          <p:nvPr>
            <p:ph type="ctrTitle"/>
          </p:nvPr>
        </p:nvSpPr>
        <p:spPr>
          <a:xfrm>
            <a:off x="689900" y="34730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63" name="Google Shape;463;p24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4" name="Google Shape;464;p24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5" name="Google Shape;465;p24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66" name="Google Shape;466;p24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4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0" name="Google Shape;470;p24"/>
          <p:cNvCxnSpPr>
            <a:stCxn id="467" idx="1"/>
            <a:endCxn id="463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24"/>
          <p:cNvCxnSpPr>
            <a:stCxn id="468" idx="1"/>
            <a:endCxn id="464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24"/>
          <p:cNvCxnSpPr>
            <a:stCxn id="469" idx="1"/>
            <a:endCxn id="466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24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4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4"/>
          <p:cNvSpPr/>
          <p:nvPr/>
        </p:nvSpPr>
        <p:spPr>
          <a:xfrm>
            <a:off x="1346749" y="16692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24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77" name="Google Shape;477;p24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1" name="Google Shape;481;p24" title="cl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825" y="1554475"/>
            <a:ext cx="824101" cy="8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2"/>
          <p:cNvSpPr txBox="1"/>
          <p:nvPr>
            <p:ph idx="4294967295" type="subTitle"/>
          </p:nvPr>
        </p:nvSpPr>
        <p:spPr>
          <a:xfrm>
            <a:off x="2512800" y="3266425"/>
            <a:ext cx="4118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 you have any questions?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2"/>
          <p:cNvSpPr txBox="1"/>
          <p:nvPr>
            <p:ph idx="4294967295" type="title"/>
          </p:nvPr>
        </p:nvSpPr>
        <p:spPr>
          <a:xfrm>
            <a:off x="2215650" y="1488950"/>
            <a:ext cx="50565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25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93128">
            <a:off x="7232139" y="4811765"/>
            <a:ext cx="301273" cy="30127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5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Project Scope &amp; Objectives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488" name="Google Shape;488;p25"/>
          <p:cNvSpPr txBox="1"/>
          <p:nvPr>
            <p:ph type="ctrTitle"/>
          </p:nvPr>
        </p:nvSpPr>
        <p:spPr>
          <a:xfrm>
            <a:off x="931233" y="1196025"/>
            <a:ext cx="372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Data </a:t>
            </a:r>
            <a:r>
              <a:rPr lang="en">
                <a:solidFill>
                  <a:srgbClr val="FF9973"/>
                </a:solidFill>
              </a:rPr>
              <a:t>Visualization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489" name="Google Shape;489;p25"/>
          <p:cNvSpPr txBox="1"/>
          <p:nvPr>
            <p:ph idx="1" type="subTitle"/>
          </p:nvPr>
        </p:nvSpPr>
        <p:spPr>
          <a:xfrm>
            <a:off x="693100" y="1684100"/>
            <a:ext cx="43656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Visualize trends in player rankings, match outcomes, and performance metrics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Identify breakout players based on unexpected wins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Construct a network graph to illustrate head-to-head matchups and rivalry intensity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5"/>
          <p:cNvSpPr txBox="1"/>
          <p:nvPr>
            <p:ph idx="2" type="ctrTitle"/>
          </p:nvPr>
        </p:nvSpPr>
        <p:spPr>
          <a:xfrm>
            <a:off x="5738425" y="915825"/>
            <a:ext cx="24492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Web-Based Presentation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491" name="Google Shape;491;p25"/>
          <p:cNvSpPr txBox="1"/>
          <p:nvPr>
            <p:ph idx="3" type="subTitle"/>
          </p:nvPr>
        </p:nvSpPr>
        <p:spPr>
          <a:xfrm>
            <a:off x="5634625" y="1684100"/>
            <a:ext cx="31749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/>
              <a:t>Develop an interactive website to present visual analytics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○"/>
            </a:pPr>
            <a:r>
              <a:rPr lang="en"/>
              <a:t>Provide live dashboards and predictive insights</a:t>
            </a:r>
            <a:endParaRPr/>
          </a:p>
        </p:txBody>
      </p:sp>
      <p:cxnSp>
        <p:nvCxnSpPr>
          <p:cNvPr id="492" name="Google Shape;492;p25"/>
          <p:cNvCxnSpPr>
            <a:stCxn id="488" idx="1"/>
            <a:endCxn id="493" idx="3"/>
          </p:cNvCxnSpPr>
          <p:nvPr/>
        </p:nvCxnSpPr>
        <p:spPr>
          <a:xfrm>
            <a:off x="931233" y="1484925"/>
            <a:ext cx="4067400" cy="3025500"/>
          </a:xfrm>
          <a:prstGeom prst="bentConnector5">
            <a:avLst>
              <a:gd fmla="val -5854" name="adj1"/>
              <a:gd fmla="val 64626" name="adj2"/>
              <a:gd fmla="val 105856" name="adj3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25"/>
          <p:cNvCxnSpPr>
            <a:stCxn id="490" idx="3"/>
          </p:cNvCxnSpPr>
          <p:nvPr/>
        </p:nvCxnSpPr>
        <p:spPr>
          <a:xfrm flipH="1">
            <a:off x="6189625" y="1344825"/>
            <a:ext cx="1998000" cy="2956200"/>
          </a:xfrm>
          <a:prstGeom prst="bentConnector4">
            <a:avLst>
              <a:gd fmla="val -36320" name="adj1"/>
              <a:gd fmla="val 57256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5" name="Google Shape;495;p25"/>
          <p:cNvSpPr/>
          <p:nvPr/>
        </p:nvSpPr>
        <p:spPr>
          <a:xfrm>
            <a:off x="542634" y="42466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5"/>
          <p:cNvSpPr txBox="1"/>
          <p:nvPr>
            <p:ph idx="2" type="ctrTitle"/>
          </p:nvPr>
        </p:nvSpPr>
        <p:spPr>
          <a:xfrm>
            <a:off x="931225" y="3503554"/>
            <a:ext cx="400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Match Outcome Prediction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493" name="Google Shape;493;p25"/>
          <p:cNvSpPr txBox="1"/>
          <p:nvPr>
            <p:ph idx="1" type="subTitle"/>
          </p:nvPr>
        </p:nvSpPr>
        <p:spPr>
          <a:xfrm>
            <a:off x="693100" y="4081350"/>
            <a:ext cx="43056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Build machine learning models to forecast match outcomes or player performance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25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5" title="ba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075" y="3470150"/>
            <a:ext cx="2034833" cy="16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5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43236">
            <a:off x="6572539" y="4643240"/>
            <a:ext cx="301273" cy="30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93128">
            <a:off x="7232139" y="4811765"/>
            <a:ext cx="301273" cy="301273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26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WTA Insights——Dataset Overview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507" name="Google Shape;507;p26"/>
          <p:cNvSpPr txBox="1"/>
          <p:nvPr>
            <p:ph type="ctrTitle"/>
          </p:nvPr>
        </p:nvSpPr>
        <p:spPr>
          <a:xfrm>
            <a:off x="931233" y="1196025"/>
            <a:ext cx="372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Repository——</a:t>
            </a:r>
            <a:r>
              <a:rPr i="1" lang="en"/>
              <a:t>tennis_wta</a:t>
            </a:r>
            <a:endParaRPr i="1"/>
          </a:p>
        </p:txBody>
      </p:sp>
      <p:sp>
        <p:nvSpPr>
          <p:cNvPr id="508" name="Google Shape;508;p26"/>
          <p:cNvSpPr txBox="1"/>
          <p:nvPr>
            <p:ph idx="1" type="subTitle"/>
          </p:nvPr>
        </p:nvSpPr>
        <p:spPr>
          <a:xfrm>
            <a:off x="931250" y="1684100"/>
            <a:ext cx="41274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https://github.com/JeffSackmann/tennis_wta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Published by Jeff Sackmann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6"/>
          <p:cNvSpPr txBox="1"/>
          <p:nvPr>
            <p:ph idx="2" type="ctrTitle"/>
          </p:nvPr>
        </p:nvSpPr>
        <p:spPr>
          <a:xfrm>
            <a:off x="6037347" y="1196025"/>
            <a:ext cx="215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10" name="Google Shape;510;p26"/>
          <p:cNvSpPr txBox="1"/>
          <p:nvPr>
            <p:ph idx="3" type="subTitle"/>
          </p:nvPr>
        </p:nvSpPr>
        <p:spPr>
          <a:xfrm>
            <a:off x="4939075" y="1684100"/>
            <a:ext cx="32487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real-time data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updated at 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injury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live status info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weather info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add 2025 data manually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26"/>
          <p:cNvCxnSpPr>
            <a:stCxn id="507" idx="1"/>
          </p:cNvCxnSpPr>
          <p:nvPr/>
        </p:nvCxnSpPr>
        <p:spPr>
          <a:xfrm>
            <a:off x="931233" y="1484925"/>
            <a:ext cx="2931300" cy="2608200"/>
          </a:xfrm>
          <a:prstGeom prst="bentConnector3">
            <a:avLst>
              <a:gd fmla="val -8124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26"/>
          <p:cNvCxnSpPr>
            <a:stCxn id="509" idx="3"/>
          </p:cNvCxnSpPr>
          <p:nvPr/>
        </p:nvCxnSpPr>
        <p:spPr>
          <a:xfrm flipH="1">
            <a:off x="6189747" y="1484925"/>
            <a:ext cx="1998000" cy="2956200"/>
          </a:xfrm>
          <a:prstGeom prst="bentConnector4">
            <a:avLst>
              <a:gd fmla="val -11918" name="adj1"/>
              <a:gd fmla="val 54886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26"/>
          <p:cNvSpPr/>
          <p:nvPr/>
        </p:nvSpPr>
        <p:spPr>
          <a:xfrm>
            <a:off x="542634" y="42466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6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6"/>
          <p:cNvSpPr txBox="1"/>
          <p:nvPr>
            <p:ph idx="2" type="ctrTitle"/>
          </p:nvPr>
        </p:nvSpPr>
        <p:spPr>
          <a:xfrm>
            <a:off x="931247" y="2500125"/>
            <a:ext cx="215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516" name="Google Shape;516;p26"/>
          <p:cNvSpPr txBox="1"/>
          <p:nvPr>
            <p:ph idx="1" type="subTitle"/>
          </p:nvPr>
        </p:nvSpPr>
        <p:spPr>
          <a:xfrm>
            <a:off x="931250" y="3015950"/>
            <a:ext cx="41274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Free and open-source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Clean, structured CSV format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Historical WTA singles match data (1968–2024)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26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6" title="ba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7075" y="3470150"/>
            <a:ext cx="2034833" cy="16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6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43236">
            <a:off x="6572539" y="4643240"/>
            <a:ext cx="301273" cy="30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7"/>
          <p:cNvSpPr txBox="1"/>
          <p:nvPr>
            <p:ph idx="4" type="ctrTitle"/>
          </p:nvPr>
        </p:nvSpPr>
        <p:spPr>
          <a:xfrm>
            <a:off x="618825" y="411675"/>
            <a:ext cx="7699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 Tennis Match</a:t>
            </a:r>
            <a:r>
              <a:rPr lang="en">
                <a:solidFill>
                  <a:srgbClr val="FF9973"/>
                </a:solidFill>
              </a:rPr>
              <a:t> Prediction Model Design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525" name="Google Shape;525;p27"/>
          <p:cNvSpPr txBox="1"/>
          <p:nvPr>
            <p:ph idx="1" type="subTitle"/>
          </p:nvPr>
        </p:nvSpPr>
        <p:spPr>
          <a:xfrm>
            <a:off x="682435" y="1419238"/>
            <a:ext cx="2468400" cy="783000"/>
          </a:xfrm>
          <a:prstGeom prst="rect">
            <a:avLst/>
          </a:prstGeom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CFCC"/>
                </a:solidFill>
                <a:latin typeface="Arial"/>
                <a:ea typeface="Arial"/>
                <a:cs typeface="Arial"/>
                <a:sym typeface="Arial"/>
              </a:rPr>
              <a:t>To predict future matches outcome between any two players.</a:t>
            </a:r>
            <a:endParaRPr>
              <a:solidFill>
                <a:srgbClr val="00CF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7"/>
          <p:cNvSpPr txBox="1"/>
          <p:nvPr>
            <p:ph idx="2" type="ctrTitle"/>
          </p:nvPr>
        </p:nvSpPr>
        <p:spPr>
          <a:xfrm>
            <a:off x="3125850" y="888813"/>
            <a:ext cx="215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Structure</a:t>
            </a:r>
            <a:endParaRPr/>
          </a:p>
        </p:txBody>
      </p:sp>
      <p:cxnSp>
        <p:nvCxnSpPr>
          <p:cNvPr id="527" name="Google Shape;527;p27"/>
          <p:cNvCxnSpPr/>
          <p:nvPr/>
        </p:nvCxnSpPr>
        <p:spPr>
          <a:xfrm>
            <a:off x="3290225" y="1433175"/>
            <a:ext cx="5242500" cy="908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27"/>
          <p:cNvSpPr/>
          <p:nvPr/>
        </p:nvSpPr>
        <p:spPr>
          <a:xfrm>
            <a:off x="404220" y="2821832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8282034" y="27185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27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7"/>
          <p:cNvSpPr txBox="1"/>
          <p:nvPr>
            <p:ph idx="1" type="subTitle"/>
          </p:nvPr>
        </p:nvSpPr>
        <p:spPr>
          <a:xfrm>
            <a:off x="3276676" y="1485563"/>
            <a:ext cx="26136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Interpretable and suitable for initial baseline modeling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7"/>
          <p:cNvSpPr txBox="1"/>
          <p:nvPr>
            <p:ph idx="1" type="subTitle"/>
          </p:nvPr>
        </p:nvSpPr>
        <p:spPr>
          <a:xfrm>
            <a:off x="6016113" y="1371250"/>
            <a:ext cx="2888400" cy="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○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XGBoost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Captures nonlinear patterns and feature interactions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7"/>
          <p:cNvSpPr txBox="1"/>
          <p:nvPr>
            <p:ph idx="2" type="ctrTitle"/>
          </p:nvPr>
        </p:nvSpPr>
        <p:spPr>
          <a:xfrm>
            <a:off x="682414" y="2282854"/>
            <a:ext cx="3119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graphicFrame>
        <p:nvGraphicFramePr>
          <p:cNvPr id="534" name="Google Shape;534;p27"/>
          <p:cNvGraphicFramePr/>
          <p:nvPr/>
        </p:nvGraphicFramePr>
        <p:xfrm>
          <a:off x="807388" y="286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{74C071D4-3F94-47BB-B540-ECC10B691408}</a:tableStyleId>
              </a:tblPr>
              <a:tblGrid>
                <a:gridCol w="2803600"/>
                <a:gridCol w="4958375"/>
              </a:tblGrid>
              <a:tr h="32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9973"/>
                          </a:solidFill>
                        </a:rPr>
                        <a:t>Category</a:t>
                      </a:r>
                      <a:endParaRPr b="1" sz="1200">
                        <a:solidFill>
                          <a:srgbClr val="FF9973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ED9170"/>
                          </a:solidFill>
                        </a:rPr>
                        <a:t>Example </a:t>
                      </a:r>
                      <a:r>
                        <a:rPr b="1" lang="en" sz="1200">
                          <a:solidFill>
                            <a:srgbClr val="ED9170"/>
                          </a:solidFill>
                        </a:rPr>
                        <a:t>Features</a:t>
                      </a:r>
                      <a:endParaRPr b="1" sz="1200">
                        <a:solidFill>
                          <a:srgbClr val="ED917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Difference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Ranking difference, points diff, aces diff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Recent Form ( Last </a:t>
                      </a:r>
                      <a:r>
                        <a:rPr i="1" lang="en" sz="1200">
                          <a:solidFill>
                            <a:schemeClr val="lt1"/>
                          </a:solidFill>
                        </a:rPr>
                        <a:t>n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 Weeks)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Number of matches played, wins, losses, total games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Head-to-Head Features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Overall win rate vs opponent, surface-specific win rate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Surface Info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One-hot encoded: clay, hard, grass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Elo Ratings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Dynamic ratings updated after each match, used as key input signal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7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5" name="Google Shape;535;p27"/>
          <p:cNvSpPr txBox="1"/>
          <p:nvPr/>
        </p:nvSpPr>
        <p:spPr>
          <a:xfrm>
            <a:off x="715435" y="900663"/>
            <a:ext cx="240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CFCC"/>
                </a:solidFill>
                <a:latin typeface="Share Tech"/>
                <a:ea typeface="Share Tech"/>
                <a:cs typeface="Share Tech"/>
                <a:sym typeface="Share Tech"/>
              </a:rPr>
              <a:t>Objective</a:t>
            </a:r>
            <a:endParaRPr>
              <a:solidFill>
                <a:srgbClr val="00CF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8"/>
          <p:cNvSpPr txBox="1"/>
          <p:nvPr>
            <p:ph type="ctrTitle"/>
          </p:nvPr>
        </p:nvSpPr>
        <p:spPr>
          <a:xfrm>
            <a:off x="590827" y="508825"/>
            <a:ext cx="5502900" cy="21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Together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</a:rPr>
              <a:t>Git &amp; Team Progress</a:t>
            </a:r>
            <a:endParaRPr sz="4000"/>
          </a:p>
        </p:txBody>
      </p:sp>
      <p:sp>
        <p:nvSpPr>
          <p:cNvPr id="541" name="Google Shape;541;p28"/>
          <p:cNvSpPr txBox="1"/>
          <p:nvPr>
            <p:ph idx="1" type="subTitle"/>
          </p:nvPr>
        </p:nvSpPr>
        <p:spPr>
          <a:xfrm>
            <a:off x="1791575" y="2995613"/>
            <a:ext cx="310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Yongdong Xiang</a:t>
            </a:r>
            <a:endParaRPr/>
          </a:p>
        </p:txBody>
      </p:sp>
      <p:sp>
        <p:nvSpPr>
          <p:cNvPr id="542" name="Google Shape;542;p28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8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4" name="Google Shape;544;p28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8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28"/>
          <p:cNvCxnSpPr>
            <a:stCxn id="542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28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https://github.com/paracide/women-tennis-insights</a:t>
            </a:r>
            <a:endParaRPr/>
          </a:p>
        </p:txBody>
      </p:sp>
      <p:sp>
        <p:nvSpPr>
          <p:cNvPr id="548" name="Google Shape;548;p28"/>
          <p:cNvSpPr txBox="1"/>
          <p:nvPr/>
        </p:nvSpPr>
        <p:spPr>
          <a:xfrm>
            <a:off x="152400" y="152400"/>
            <a:ext cx="73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https://github.com/paracide/women-tennis-insights</a:t>
            </a:r>
            <a:endParaRPr/>
          </a:p>
        </p:txBody>
      </p:sp>
      <p:pic>
        <p:nvPicPr>
          <p:cNvPr id="549" name="Google Shape;549;p28" title="two-racket-tennis-ball-illustr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175" y="-149000"/>
            <a:ext cx="1971225" cy="197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28"/>
          <p:cNvGrpSpPr/>
          <p:nvPr/>
        </p:nvGrpSpPr>
        <p:grpSpPr>
          <a:xfrm>
            <a:off x="4395434" y="2491338"/>
            <a:ext cx="3124113" cy="1286050"/>
            <a:chOff x="3546150" y="-413075"/>
            <a:chExt cx="3124113" cy="1286050"/>
          </a:xfrm>
        </p:grpSpPr>
        <p:pic>
          <p:nvPicPr>
            <p:cNvPr id="551" name="Google Shape;551;p28" title="tennis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46150" y="-92675"/>
              <a:ext cx="400200" cy="4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28" title="tennis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4504963" y="179175"/>
              <a:ext cx="400200" cy="4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28" title="tennis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5268038" y="472775"/>
              <a:ext cx="400200" cy="400200"/>
            </a:xfrm>
            <a:prstGeom prst="rect">
              <a:avLst/>
            </a:prstGeom>
            <a:noFill/>
            <a:ln>
              <a:noFill/>
            </a:ln>
            <a:effectLst>
              <a:reflection blurRad="0" dir="5400000" dist="276225" endA="0" endPos="30000" fadeDir="5400012" kx="0" rotWithShape="0" algn="bl" stPos="0" sy="-100000" ky="0"/>
            </a:effectLst>
          </p:spPr>
        </p:pic>
        <p:pic>
          <p:nvPicPr>
            <p:cNvPr id="554" name="Google Shape;554;p28" title="tennis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6270063" y="-413075"/>
              <a:ext cx="400200" cy="400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29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93128">
            <a:off x="7232139" y="4811765"/>
            <a:ext cx="301273" cy="30127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29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Git </a:t>
            </a:r>
            <a:r>
              <a:rPr lang="en">
                <a:solidFill>
                  <a:srgbClr val="FF9973"/>
                </a:solidFill>
              </a:rPr>
              <a:t>Repository</a:t>
            </a:r>
            <a:endParaRPr>
              <a:solidFill>
                <a:srgbClr val="FF9973"/>
              </a:solidFill>
            </a:endParaRPr>
          </a:p>
        </p:txBody>
      </p:sp>
      <p:cxnSp>
        <p:nvCxnSpPr>
          <p:cNvPr id="561" name="Google Shape;561;p29"/>
          <p:cNvCxnSpPr>
            <a:stCxn id="562" idx="3"/>
          </p:cNvCxnSpPr>
          <p:nvPr/>
        </p:nvCxnSpPr>
        <p:spPr>
          <a:xfrm rot="5400000">
            <a:off x="5710647" y="1964025"/>
            <a:ext cx="2956200" cy="199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29"/>
          <p:cNvSpPr/>
          <p:nvPr/>
        </p:nvSpPr>
        <p:spPr>
          <a:xfrm>
            <a:off x="542634" y="42466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9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29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9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43236">
            <a:off x="6572539" y="4643240"/>
            <a:ext cx="301273" cy="301273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9"/>
          <p:cNvSpPr txBox="1"/>
          <p:nvPr/>
        </p:nvSpPr>
        <p:spPr>
          <a:xfrm>
            <a:off x="643875" y="1248225"/>
            <a:ext cx="6273000" cy="3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🤝 </a:t>
            </a:r>
            <a: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Team Collaboration</a:t>
            </a:r>
            <a:b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Enables multiple members to work in parallel and review each other's changes</a:t>
            </a:r>
            <a:b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📁 </a:t>
            </a:r>
            <a: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Organized File &amp; Code Management</a:t>
            </a:r>
            <a:b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Tracks all versions and changes to documents, code, and data</a:t>
            </a:r>
            <a:b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💼 </a:t>
            </a:r>
            <a: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Portfolio-Ready</a:t>
            </a:r>
            <a:b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Public repository can be shared on résumés, GitHub profiles, etc.</a:t>
            </a:r>
            <a:b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🛡️ </a:t>
            </a:r>
            <a: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Long-Term Preservation</a:t>
            </a:r>
            <a:br>
              <a:rPr b="1"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</a:br>
            <a:r>
              <a:rPr lang="en" sz="16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rPr>
              <a:t> Ensures the project is safely stored and accessible in the future</a:t>
            </a:r>
            <a:endParaRPr sz="16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30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93128">
            <a:off x="7232139" y="4811765"/>
            <a:ext cx="301273" cy="301273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0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Git Repository</a:t>
            </a:r>
            <a:endParaRPr>
              <a:solidFill>
                <a:srgbClr val="FF9973"/>
              </a:solidFill>
            </a:endParaRPr>
          </a:p>
        </p:txBody>
      </p:sp>
      <p:cxnSp>
        <p:nvCxnSpPr>
          <p:cNvPr id="574" name="Google Shape;574;p30"/>
          <p:cNvCxnSpPr>
            <a:stCxn id="575" idx="3"/>
          </p:cNvCxnSpPr>
          <p:nvPr/>
        </p:nvCxnSpPr>
        <p:spPr>
          <a:xfrm rot="5400000">
            <a:off x="5710647" y="1964025"/>
            <a:ext cx="2956200" cy="199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30"/>
          <p:cNvSpPr/>
          <p:nvPr/>
        </p:nvSpPr>
        <p:spPr>
          <a:xfrm>
            <a:off x="542634" y="42466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0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30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0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43236">
            <a:off x="6572539" y="4643240"/>
            <a:ext cx="301273" cy="30127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30"/>
          <p:cNvSpPr txBox="1"/>
          <p:nvPr/>
        </p:nvSpPr>
        <p:spPr>
          <a:xfrm>
            <a:off x="971275" y="4399025"/>
            <a:ext cx="6153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https://github.com/paracide/women-tennis-insights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81" name="Google Shape;5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277" y="2814002"/>
            <a:ext cx="2329500" cy="23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800" y="1141875"/>
            <a:ext cx="5232173" cy="2952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1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WTA Insights——Dataset Overview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588" name="Google Shape;588;p31"/>
          <p:cNvSpPr txBox="1"/>
          <p:nvPr>
            <p:ph type="ctrTitle"/>
          </p:nvPr>
        </p:nvSpPr>
        <p:spPr>
          <a:xfrm>
            <a:off x="931233" y="891225"/>
            <a:ext cx="372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Files</a:t>
            </a:r>
            <a:endParaRPr i="1"/>
          </a:p>
        </p:txBody>
      </p:sp>
      <p:sp>
        <p:nvSpPr>
          <p:cNvPr id="589" name="Google Shape;589;p31"/>
          <p:cNvSpPr txBox="1"/>
          <p:nvPr>
            <p:ph idx="1" type="subTitle"/>
          </p:nvPr>
        </p:nvSpPr>
        <p:spPr>
          <a:xfrm>
            <a:off x="931250" y="1379300"/>
            <a:ext cx="4127400" cy="3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wta_matches_YYYY.csv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Yearly match 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Each row = 1 singles match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WTA main matches (2024): 2,600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Other matches (2024): 38,000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wta_players.csv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Player info: name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handedness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Date of birth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country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70,000 players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wta_rankings_YYYY.csv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Weekly WTA rankings per year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Top 1000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1"/>
          <p:cNvSpPr txBox="1"/>
          <p:nvPr>
            <p:ph idx="2" type="ctrTitle"/>
          </p:nvPr>
        </p:nvSpPr>
        <p:spPr>
          <a:xfrm>
            <a:off x="6037347" y="1196025"/>
            <a:ext cx="215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Columns</a:t>
            </a:r>
            <a:endParaRPr/>
          </a:p>
        </p:txBody>
      </p:sp>
      <p:sp>
        <p:nvSpPr>
          <p:cNvPr id="591" name="Google Shape;591;p31"/>
          <p:cNvSpPr txBox="1"/>
          <p:nvPr>
            <p:ph idx="3" type="subTitle"/>
          </p:nvPr>
        </p:nvSpPr>
        <p:spPr>
          <a:xfrm>
            <a:off x="5069550" y="1684100"/>
            <a:ext cx="3118200" cy="14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wta_matches_YYYY.csv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Tournament name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Tournament start 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 surface (Hard, Clay, Grass)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round (1R, QF, SF, etc.)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winner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score</a:t>
            </a:r>
            <a:endParaRPr/>
          </a:p>
        </p:txBody>
      </p:sp>
      <p:cxnSp>
        <p:nvCxnSpPr>
          <p:cNvPr id="592" name="Google Shape;592;p31"/>
          <p:cNvCxnSpPr>
            <a:stCxn id="588" idx="1"/>
          </p:cNvCxnSpPr>
          <p:nvPr/>
        </p:nvCxnSpPr>
        <p:spPr>
          <a:xfrm>
            <a:off x="931233" y="1180125"/>
            <a:ext cx="3279300" cy="3271800"/>
          </a:xfrm>
          <a:prstGeom prst="bentConnector3">
            <a:avLst>
              <a:gd fmla="val -726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3" name="Google Shape;593;p31"/>
          <p:cNvCxnSpPr>
            <a:stCxn id="590" idx="3"/>
          </p:cNvCxnSpPr>
          <p:nvPr/>
        </p:nvCxnSpPr>
        <p:spPr>
          <a:xfrm flipH="1">
            <a:off x="5058747" y="1484925"/>
            <a:ext cx="3129000" cy="3315000"/>
          </a:xfrm>
          <a:prstGeom prst="bentConnector4">
            <a:avLst>
              <a:gd fmla="val -7610" name="adj1"/>
              <a:gd fmla="val 54357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1"/>
          <p:cNvSpPr/>
          <p:nvPr/>
        </p:nvSpPr>
        <p:spPr>
          <a:xfrm>
            <a:off x="542634" y="33322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1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31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1"/>
          <p:cNvSpPr txBox="1"/>
          <p:nvPr>
            <p:ph idx="3" type="subTitle"/>
          </p:nvPr>
        </p:nvSpPr>
        <p:spPr>
          <a:xfrm>
            <a:off x="5069538" y="3293325"/>
            <a:ext cx="3248700" cy="14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wta_rankings_YYYY.csv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Ranking_date</a:t>
            </a:r>
            <a:r>
              <a:rPr lang="en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ank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layer_id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anking_points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